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1355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0284" y="148281"/>
            <a:ext cx="10839796" cy="670971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ПСИХОЛОГИЧЕСКИЕ МОДЕЛИ АДДИКТИВНОГО </a:t>
            </a:r>
            <a:r>
              <a:rPr lang="ru-RU" b="1" dirty="0" smtClean="0"/>
              <a:t>ПОВЕДЕНИЯ (Д.Д. Исаев)</a:t>
            </a:r>
            <a:endParaRPr lang="ru-RU" b="1" dirty="0"/>
          </a:p>
          <a:p>
            <a:endParaRPr lang="ru-RU" b="1" dirty="0"/>
          </a:p>
          <a:p>
            <a:r>
              <a:rPr lang="ru-RU" b="1" dirty="0" smtClean="0"/>
              <a:t>Успокаивающая </a:t>
            </a:r>
            <a:r>
              <a:rPr lang="ru-RU" b="1" dirty="0"/>
              <a:t>модель</a:t>
            </a:r>
            <a:r>
              <a:rPr lang="ru-RU" dirty="0" smtClean="0"/>
              <a:t>. Это </a:t>
            </a:r>
            <a:r>
              <a:rPr lang="ru-RU" dirty="0"/>
              <a:t>один из наиболее распространенных вариантов применения ПАВ с целью достижения душевного спокойствия. Доминирующим мотивом употребления наркотиков оказывается высокий уровень психодинамического напряжения, преобладание пониженного настроения, нередко с раздражительностью, мрачностью.</a:t>
            </a:r>
          </a:p>
          <a:p>
            <a:r>
              <a:rPr lang="ru-RU" b="1" dirty="0" smtClean="0"/>
              <a:t>Коммуникативная модель </a:t>
            </a:r>
            <a:r>
              <a:rPr lang="ru-RU" dirty="0" smtClean="0"/>
              <a:t>.</a:t>
            </a:r>
            <a:r>
              <a:rPr lang="ru-RU" dirty="0"/>
              <a:t>может возникнуть в связи с неудовлетворенными потребностями в общении, любви, доброжелательности. К этому средству чаще всего прибегают замкнутые, тревожно-мнительные, эмоционально ранимые подростки.</a:t>
            </a:r>
          </a:p>
          <a:p>
            <a:r>
              <a:rPr lang="ru-RU" b="1" dirty="0" smtClean="0"/>
              <a:t>Активирующая </a:t>
            </a:r>
            <a:r>
              <a:rPr lang="ru-RU" b="1" dirty="0"/>
              <a:t>модель</a:t>
            </a:r>
            <a:r>
              <a:rPr lang="ru-RU" dirty="0" smtClean="0"/>
              <a:t>. применяют </a:t>
            </a:r>
            <a:r>
              <a:rPr lang="ru-RU" dirty="0" err="1"/>
              <a:t>психоактивные</a:t>
            </a:r>
            <a:r>
              <a:rPr lang="ru-RU" dirty="0"/>
              <a:t> вещества с целью подъема жизненных сил, бодрости. Подростки с заниженной самооценкой, неуверенные в своих силах и возможностях пытаются достичь прямо противоположного — уверенности, бесстрашия, раскованности. В других случаях таким же образом достигается выход из состояния скуки, душевной пустоты и бездействия.</a:t>
            </a:r>
          </a:p>
          <a:p>
            <a:r>
              <a:rPr lang="ru-RU" b="1" dirty="0" smtClean="0"/>
              <a:t>Гедонистическая </a:t>
            </a:r>
            <a:r>
              <a:rPr lang="ru-RU" b="1" dirty="0"/>
              <a:t>модель</a:t>
            </a:r>
            <a:r>
              <a:rPr lang="ru-RU" dirty="0"/>
              <a:t>. </a:t>
            </a:r>
            <a:r>
              <a:rPr lang="ru-RU" dirty="0" smtClean="0"/>
              <a:t>ПАВ употребляют </a:t>
            </a:r>
            <a:r>
              <a:rPr lang="ru-RU" dirty="0"/>
              <a:t>также и для получения приятных ощущений, создания психического и физического комфорта.</a:t>
            </a:r>
          </a:p>
          <a:p>
            <a:r>
              <a:rPr lang="ru-RU" b="1" dirty="0" err="1" smtClean="0"/>
              <a:t>Конформнаямодель</a:t>
            </a:r>
            <a:r>
              <a:rPr lang="ru-RU" dirty="0"/>
              <a:t>. «Быть со всеми, быть как все».</a:t>
            </a:r>
          </a:p>
          <a:p>
            <a:r>
              <a:rPr lang="ru-RU" b="1" dirty="0" err="1" smtClean="0"/>
              <a:t>Манипулятивная</a:t>
            </a:r>
            <a:r>
              <a:rPr lang="ru-RU" b="1" dirty="0" smtClean="0"/>
              <a:t> </a:t>
            </a:r>
            <a:r>
              <a:rPr lang="ru-RU" b="1" dirty="0"/>
              <a:t>модель</a:t>
            </a:r>
            <a:r>
              <a:rPr lang="ru-RU" dirty="0" smtClean="0"/>
              <a:t>. Использование </a:t>
            </a:r>
            <a:r>
              <a:rPr lang="ru-RU" dirty="0" err="1"/>
              <a:t>психоактивных</a:t>
            </a:r>
            <a:r>
              <a:rPr lang="ru-RU" dirty="0"/>
              <a:t> веществ для манипулирования другими, демонстрации своей исключительности.</a:t>
            </a:r>
          </a:p>
          <a:p>
            <a:r>
              <a:rPr lang="ru-RU" b="1" dirty="0" smtClean="0"/>
              <a:t>Компенсаторная </a:t>
            </a:r>
            <a:r>
              <a:rPr lang="ru-RU" b="1" dirty="0"/>
              <a:t>модель</a:t>
            </a:r>
            <a:r>
              <a:rPr lang="ru-RU" b="1" dirty="0" smtClean="0"/>
              <a:t>. </a:t>
            </a:r>
            <a:r>
              <a:rPr lang="ru-RU" dirty="0" smtClean="0"/>
              <a:t>определяется </a:t>
            </a:r>
            <a:r>
              <a:rPr lang="ru-RU" dirty="0"/>
              <a:t>необходимостью компенсировать какую-то неполноценность личности, дисгармоничность характера. Жизненные трудности, конфликты в школе, дома могут выступать триггерами, запускающими привыкание к ПАВ, которые используются подростками в качестве протестного поведения (Шипицына, Казакова, 1999).</a:t>
            </a:r>
          </a:p>
        </p:txBody>
      </p:sp>
    </p:spTree>
    <p:extLst>
      <p:ext uri="{BB962C8B-B14F-4D97-AF65-F5344CB8AC3E}">
        <p14:creationId xmlns:p14="http://schemas.microsoft.com/office/powerpoint/2010/main" val="36257318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217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Легкий дым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CORSAIR</dc:creator>
  <cp:lastModifiedBy>Евгения</cp:lastModifiedBy>
  <cp:revision>2</cp:revision>
  <cp:lastPrinted>2019-05-14T18:04:51Z</cp:lastPrinted>
  <dcterms:created xsi:type="dcterms:W3CDTF">2019-05-14T18:02:49Z</dcterms:created>
  <dcterms:modified xsi:type="dcterms:W3CDTF">2023-04-17T05:44:49Z</dcterms:modified>
</cp:coreProperties>
</file>